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06" r:id="rId3"/>
    <p:sldId id="456" r:id="rId4"/>
    <p:sldId id="458" r:id="rId5"/>
    <p:sldId id="459" r:id="rId6"/>
    <p:sldId id="460" r:id="rId7"/>
    <p:sldId id="462" r:id="rId8"/>
    <p:sldId id="461" r:id="rId9"/>
    <p:sldId id="464" r:id="rId10"/>
    <p:sldId id="465" r:id="rId11"/>
    <p:sldId id="353" r:id="rId12"/>
    <p:sldId id="463" r:id="rId13"/>
    <p:sldId id="469" r:id="rId14"/>
    <p:sldId id="466" r:id="rId15"/>
    <p:sldId id="468" r:id="rId16"/>
    <p:sldId id="426" r:id="rId17"/>
    <p:sldId id="405" r:id="rId18"/>
    <p:sldId id="293" r:id="rId19"/>
    <p:sldId id="306" r:id="rId20"/>
    <p:sldId id="455" r:id="rId21"/>
    <p:sldId id="457" r:id="rId22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82567" autoAdjust="0"/>
  </p:normalViewPr>
  <p:slideViewPr>
    <p:cSldViewPr snapToGrid="0">
      <p:cViewPr varScale="1">
        <p:scale>
          <a:sx n="68" d="100"/>
          <a:sy n="68" d="100"/>
        </p:scale>
        <p:origin x="1522" y="58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26/09/2023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</a:t>
            </a:r>
            <a:r>
              <a:rPr lang="pt-BR" sz="1200" dirty="0"/>
              <a:t>u seja, </a:t>
            </a:r>
            <a:r>
              <a:rPr lang="pt-BR" sz="1200" b="1" i="1" dirty="0"/>
              <a:t>rotulando incorretamente</a:t>
            </a:r>
            <a:r>
              <a:rPr lang="pt-BR" sz="1200" dirty="0"/>
              <a:t> os exemplos.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384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acurácia é uma métrica de avaliação comumente usada no contexto de classificação de modelos de aprendizado de máquina. Ela mede a proporção de exemplos classificados corretamente em relação ao total de exemplos avaliados. Em outras palavras, a acurácia fornece uma indicação de quão bem o modelo está fazendo suas previsões corretas em comparação com todas as previsões feitas.</a:t>
            </a:r>
          </a:p>
          <a:p>
            <a:endParaRPr lang="pt-BR" dirty="0"/>
          </a:p>
          <a:p>
            <a:r>
              <a:rPr lang="pt-BR" dirty="0"/>
              <a:t>A fórmula básica da acurácia é a seguinte:</a:t>
            </a:r>
          </a:p>
          <a:p>
            <a:endParaRPr lang="pt-BR" dirty="0"/>
          </a:p>
          <a:p>
            <a:r>
              <a:rPr lang="pt-BR" dirty="0"/>
              <a:t>\[ \</a:t>
            </a:r>
            <a:r>
              <a:rPr lang="pt-BR" dirty="0" err="1"/>
              <a:t>text</a:t>
            </a:r>
            <a:r>
              <a:rPr lang="pt-BR" dirty="0"/>
              <a:t>{Acurácia} = \</a:t>
            </a:r>
            <a:r>
              <a:rPr lang="pt-BR" dirty="0" err="1"/>
              <a:t>frac</a:t>
            </a:r>
            <a:r>
              <a:rPr lang="pt-BR" dirty="0"/>
              <a:t>{\</a:t>
            </a:r>
            <a:r>
              <a:rPr lang="pt-BR" dirty="0" err="1"/>
              <a:t>text</a:t>
            </a:r>
            <a:r>
              <a:rPr lang="pt-BR" dirty="0"/>
              <a:t>{Número de previsões corretas}}{\</a:t>
            </a:r>
            <a:r>
              <a:rPr lang="pt-BR" dirty="0" err="1"/>
              <a:t>text</a:t>
            </a:r>
            <a:r>
              <a:rPr lang="pt-BR" dirty="0"/>
              <a:t>{Total de exemplos}} \]</a:t>
            </a:r>
          </a:p>
          <a:p>
            <a:endParaRPr lang="pt-BR" dirty="0"/>
          </a:p>
          <a:p>
            <a:r>
              <a:rPr lang="pt-BR" dirty="0"/>
              <a:t>Por exemplo, se um modelo classificar corretamente 85 amostras de um total de 100, a acurácia seria \( \</a:t>
            </a:r>
            <a:r>
              <a:rPr lang="pt-BR" dirty="0" err="1"/>
              <a:t>frac</a:t>
            </a:r>
            <a:r>
              <a:rPr lang="pt-BR" dirty="0"/>
              <a:t>{85}{100} = 0.85 \), ou seja, 85%.</a:t>
            </a:r>
          </a:p>
          <a:p>
            <a:endParaRPr lang="pt-BR" dirty="0"/>
          </a:p>
          <a:p>
            <a:r>
              <a:rPr lang="pt-BR" dirty="0"/>
              <a:t>Apesar de ser uma métrica útil para avaliar a performance geral de um modelo, a acurácia pode ser enganosa em alguns cenários, especialmente quando os dados estão desbalanceados (quando uma classe é mais comum que a outra) ou quando os custos de falsos positivos e falsos negativos não são iguais. Portanto, em casos mais complexos, é importante considerar outras métricas, como precisão, recall, F1-score, entre outras, para ter uma visão mais completa do desempenho do modelo.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41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https://github.com/zz4fap/tp557-iot-ml/blob/main/examples/Classification_report.ipynb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https://colab.research.google.com/github/zz4fap/tp557-iot-ml/blob/master/exercises/Exercicio_metricas_de_classificacao.ipynb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Classification_report.ipynb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metricas_de_classificacao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3" Type="http://schemas.openxmlformats.org/officeDocument/2006/relationships/image" Target="../media/image240.png"/><Relationship Id="rId7" Type="http://schemas.openxmlformats.org/officeDocument/2006/relationships/image" Target="../media/image281.png"/><Relationship Id="rId12" Type="http://schemas.openxmlformats.org/officeDocument/2006/relationships/image" Target="../media/image260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50.png"/><Relationship Id="rId5" Type="http://schemas.openxmlformats.org/officeDocument/2006/relationships/image" Target="../media/image261.png"/><Relationship Id="rId10" Type="http://schemas.openxmlformats.org/officeDocument/2006/relationships/image" Target="../media/image241.png"/><Relationship Id="rId4" Type="http://schemas.openxmlformats.org/officeDocument/2006/relationships/image" Target="../media/image251.png"/><Relationship Id="rId9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10092796" cy="2690156"/>
          </a:xfrm>
        </p:spPr>
        <p:txBody>
          <a:bodyPr>
            <a:normAutofit fontScale="90000"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/>
              <a:t>Métricas para análise de classificadores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76DB9-C5DB-DAD2-5D1D-F064916F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43F063-09F2-F192-E084-325BC503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379" y="1825624"/>
            <a:ext cx="5760154" cy="5032375"/>
          </a:xfrm>
        </p:spPr>
        <p:txBody>
          <a:bodyPr/>
          <a:lstStyle/>
          <a:p>
            <a:r>
              <a:rPr lang="pt-BR" dirty="0"/>
              <a:t>Acurácia med</a:t>
            </a:r>
            <a:r>
              <a:rPr lang="pt-BR" b="0" i="0" dirty="0">
                <a:effectLst/>
              </a:rPr>
              <a:t>e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proporção de exemplos classificados corretamente em relação ao total de exemplos </a:t>
            </a:r>
            <a:r>
              <a:rPr lang="pt-BR" b="0" i="0" dirty="0">
                <a:effectLst/>
              </a:rPr>
              <a:t>avaliados. </a:t>
            </a:r>
          </a:p>
          <a:p>
            <a:r>
              <a:rPr lang="pt-BR" b="0" i="0" dirty="0">
                <a:effectLst/>
              </a:rPr>
              <a:t>Em outras palavras, a acurácia fornece uma indicação de quão bem o modelo está fazendo suas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predições corretas em comparação com todas as previsões feitas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É uma métrica útil para avaliar 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performance geral do modelo</a:t>
            </a:r>
            <a:r>
              <a:rPr lang="pt-BR" b="0" i="0" dirty="0">
                <a:effectLst/>
              </a:rPr>
              <a:t>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/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cur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cia</m:t>
                      </m:r>
                      <m:r>
                        <a:rPr lang="pt-BR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3200" dirty="0"/>
                            <m:t>TP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FN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FP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TN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1A8E5FE-3F01-AAA0-2326-F47AA1AC1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22836"/>
                <a:ext cx="5057423" cy="10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46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D5D3-A9ED-9B8B-0474-AF3EF622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26821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acurácia</a:t>
                </a:r>
                <a:r>
                  <a:rPr lang="pt-BR" dirty="0">
                    <a:solidFill>
                      <a:schemeClr val="tx1"/>
                    </a:solidFill>
                  </a:rPr>
                  <a:t> é, geralmente, 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primeira escolha </a:t>
                </a:r>
                <a:r>
                  <a:rPr lang="pt-BR" dirty="0">
                    <a:solidFill>
                      <a:schemeClr val="tx1"/>
                    </a:solidFill>
                  </a:rPr>
                  <a:t>para medir a qualidade de um classificador.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Entretanto, ela pode ser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enganosa com problemas desbalanceados</a:t>
                </a:r>
                <a:r>
                  <a:rPr lang="pt-BR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Analisando a equação abaixo, o que aconteceria se TP fosse muito maior do que TN, FN e FP?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acur</m:t>
                          </m:r>
                          <m: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cia</m:t>
                          </m:r>
                        </m:e>
                      </m:func>
                      <m:r>
                        <a:rPr lang="pt-BR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d>
                        <m:d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TN</m:t>
                              </m:r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pt-B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Portanto, quando temos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classes desbalanceadas, precisamos analisar outras métricas</a:t>
                </a:r>
                <a:r>
                  <a:rPr lang="pt-BR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>
                    <a:solidFill>
                      <a:schemeClr val="tx1"/>
                    </a:solidFill>
                  </a:rPr>
                  <a:t>O mesmo aconteceria se TN fosse muito maior do que TP, FN e FP</a:t>
                </a:r>
              </a:p>
              <a:p>
                <a:r>
                  <a:rPr lang="pt-BR" b="0" i="0" dirty="0">
                    <a:solidFill>
                      <a:schemeClr val="tx1"/>
                    </a:solidFill>
                    <a:effectLst/>
                  </a:rPr>
                  <a:t>Ela também é enganosa quando os custos de falsos positivos e falsos negativos não são iguais. 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29D007B-9E18-00C3-2CF2-47D7955EB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26821" cy="5032376"/>
              </a:xfrm>
              <a:blipFill>
                <a:blip r:embed="rId2"/>
                <a:stretch>
                  <a:fillRect l="-931" t="-2663" b="-7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15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9409E-2F7C-F9FB-1D90-828F558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7B3338-3C79-280E-33CD-E184CC75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690" y="1870780"/>
            <a:ext cx="7066844" cy="4987219"/>
          </a:xfrm>
        </p:spPr>
        <p:txBody>
          <a:bodyPr>
            <a:normAutofit/>
          </a:bodyPr>
          <a:lstStyle/>
          <a:p>
            <a:r>
              <a:rPr lang="pt-BR" b="1" dirty="0"/>
              <a:t>Precisão</a:t>
            </a:r>
            <a:r>
              <a:rPr lang="pt-BR" dirty="0"/>
              <a:t> é a proporção de exemplos da classe positiva corretamente classificados (TP) em relação a todos os exemplos atribuídos à classe positiva (TP + FP).</a:t>
            </a:r>
          </a:p>
          <a:p>
            <a:r>
              <a:rPr lang="pt-BR" dirty="0"/>
              <a:t>É uma </a:t>
            </a:r>
            <a:r>
              <a:rPr lang="pt-BR" b="1" i="1" dirty="0">
                <a:solidFill>
                  <a:srgbClr val="00B050"/>
                </a:solidFill>
              </a:rPr>
              <a:t>boa medida </a:t>
            </a:r>
            <a:r>
              <a:rPr lang="pt-BR" dirty="0"/>
              <a:t>para determinar a qualidade do classificador </a:t>
            </a:r>
            <a:r>
              <a:rPr lang="pt-BR" b="1" i="1" dirty="0">
                <a:solidFill>
                  <a:srgbClr val="00B050"/>
                </a:solidFill>
              </a:rPr>
              <a:t>quando os custos de falsos positivos são altos</a:t>
            </a:r>
            <a:r>
              <a:rPr lang="pt-BR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</a:t>
            </a:r>
            <a:r>
              <a:rPr lang="pt-BR" b="1" i="1" dirty="0"/>
              <a:t>spams</a:t>
            </a:r>
            <a:r>
              <a:rPr lang="pt-BR" dirty="0"/>
              <a:t> (</a:t>
            </a:r>
            <a:r>
              <a:rPr lang="pt-BR" b="1" i="1" dirty="0"/>
              <a:t>verdadeiro positivo</a:t>
            </a:r>
            <a:r>
              <a:rPr lang="pt-BR" dirty="0"/>
              <a:t>), um </a:t>
            </a:r>
            <a:r>
              <a:rPr lang="pt-BR" b="1" i="1" dirty="0"/>
              <a:t>falso positivo </a:t>
            </a:r>
            <a:r>
              <a:rPr lang="pt-BR" dirty="0"/>
              <a:t>significa que um </a:t>
            </a:r>
            <a:r>
              <a:rPr lang="pt-BR" b="1" i="1" dirty="0" err="1"/>
              <a:t>ham</a:t>
            </a:r>
            <a:r>
              <a:rPr lang="pt-BR" dirty="0"/>
              <a:t> (</a:t>
            </a:r>
            <a:r>
              <a:rPr lang="pt-BR" b="1" i="1" dirty="0"/>
              <a:t>verdadeiro negativo</a:t>
            </a:r>
            <a:r>
              <a:rPr lang="pt-BR" dirty="0"/>
              <a:t>) foi classificado como </a:t>
            </a:r>
            <a:r>
              <a:rPr lang="pt-BR" b="1" i="1" dirty="0"/>
              <a:t>spam</a:t>
            </a:r>
            <a:r>
              <a:rPr lang="pt-BR" dirty="0"/>
              <a:t>. O usuário de </a:t>
            </a:r>
            <a:r>
              <a:rPr lang="pt-BR" dirty="0" err="1"/>
              <a:t>email</a:t>
            </a:r>
            <a:r>
              <a:rPr lang="pt-BR" dirty="0"/>
              <a:t> pode perder </a:t>
            </a:r>
            <a:r>
              <a:rPr lang="pt-BR" dirty="0" err="1"/>
              <a:t>emails</a:t>
            </a:r>
            <a:r>
              <a:rPr lang="pt-BR" dirty="0"/>
              <a:t> importantes se a </a:t>
            </a:r>
            <a:r>
              <a:rPr lang="pt-BR" b="1" i="1" dirty="0"/>
              <a:t>precisão</a:t>
            </a:r>
            <a:r>
              <a:rPr lang="pt-BR" dirty="0"/>
              <a:t> for baixa.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/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precis</m:t>
                      </m:r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3376B35-7B47-DF75-A545-B75926FB5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53" y="3341865"/>
                <a:ext cx="3939823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a 5">
            <a:extLst>
              <a:ext uri="{FF2B5EF4-FFF2-40B4-BE49-F238E27FC236}">
                <a16:creationId xmlns:a16="http://schemas.microsoft.com/office/drawing/2014/main" id="{0D5ABCB4-5EB5-F832-F110-AD1F2FD35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023938"/>
              </p:ext>
            </p:extLst>
          </p:nvPr>
        </p:nvGraphicFramePr>
        <p:xfrm>
          <a:off x="1840088" y="5230813"/>
          <a:ext cx="179493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466">
                  <a:extLst>
                    <a:ext uri="{9D8B030D-6E8A-4147-A177-3AD203B41FA5}">
                      <a16:colId xmlns:a16="http://schemas.microsoft.com/office/drawing/2014/main" val="2780398905"/>
                    </a:ext>
                  </a:extLst>
                </a:gridCol>
                <a:gridCol w="897466">
                  <a:extLst>
                    <a:ext uri="{9D8B030D-6E8A-4147-A177-3AD203B41FA5}">
                      <a16:colId xmlns:a16="http://schemas.microsoft.com/office/drawing/2014/main" val="1752542230"/>
                    </a:ext>
                  </a:extLst>
                </a:gridCol>
              </a:tblGrid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TN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155157"/>
                  </a:ext>
                </a:extLst>
              </a:tr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FP</a:t>
                      </a:r>
                      <a:endParaRPr lang="pt-BR" sz="2400" b="1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TP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41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858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E58330-6491-8928-0519-F252D4F9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 versus precisão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2EDB56-C25A-3B0E-965B-3CFF3881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244" y="1825624"/>
            <a:ext cx="5621867" cy="5032375"/>
          </a:xfrm>
        </p:spPr>
        <p:txBody>
          <a:bodyPr>
            <a:normAutofit/>
          </a:bodyPr>
          <a:lstStyle/>
          <a:p>
            <a:r>
              <a:rPr lang="pt-BR" dirty="0"/>
              <a:t>Em um conjunto de predições: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Acurácia é a proximidade das predições em relação aos rótulos, ou seja, o quão perto estão do alvo.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Precisão é a proximidade das medidas entre si.</a:t>
            </a:r>
          </a:p>
          <a:p>
            <a:r>
              <a:rPr lang="pt-BR" dirty="0"/>
              <a:t>A precisão é independente da acurácia. </a:t>
            </a:r>
          </a:p>
          <a:p>
            <a:r>
              <a:rPr lang="pt-BR" dirty="0"/>
              <a:t>Isso significa que é possível ter um modelo muito preciso, mas não muito exato, e também é possível ser exato sem ser preciso.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85A443-FAE1-D81B-CF1E-2866E830A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38" y="1941688"/>
            <a:ext cx="4654962" cy="482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145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7A758-CC86-49D1-9698-4D8C118C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Recall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E4F4E1-BE8B-2CDE-011D-F70A3522A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045" y="1825624"/>
            <a:ext cx="732649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Recall ou sensibilidade é a proporção de exemplos da classe positiva corretamente classificados.</a:t>
            </a:r>
            <a:endParaRPr lang="pt-BR" b="1" i="1" dirty="0"/>
          </a:p>
          <a:p>
            <a:r>
              <a:rPr lang="pt-BR" b="1" i="1" dirty="0"/>
              <a:t>Recall</a:t>
            </a:r>
            <a:r>
              <a:rPr lang="pt-BR" dirty="0"/>
              <a:t> calcula quantos exemplos realmente positivos o classificador captura em relação a todos exemplos positivos. </a:t>
            </a:r>
            <a:endParaRPr lang="pt-BR" sz="2100" dirty="0"/>
          </a:p>
          <a:p>
            <a:r>
              <a:rPr lang="pt-BR" dirty="0"/>
              <a:t>É uma boa medida para determinar a qualidade de um classificador quando houver um alto custo associado a </a:t>
            </a:r>
            <a:r>
              <a:rPr lang="pt-BR" b="1" i="1" dirty="0"/>
              <a:t>falsos negativos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Por exemplo, na classificação de doenças, se um paciente doente (</a:t>
            </a:r>
            <a:r>
              <a:rPr lang="pt-BR" b="1" i="1" dirty="0"/>
              <a:t>verdadeiro positivo</a:t>
            </a:r>
            <a:r>
              <a:rPr lang="pt-BR" dirty="0"/>
              <a:t>) for classificado como não doente (</a:t>
            </a:r>
            <a:r>
              <a:rPr lang="pt-BR" b="1" i="1" dirty="0"/>
              <a:t>falso negativo</a:t>
            </a:r>
            <a:r>
              <a:rPr lang="pt-BR" dirty="0"/>
              <a:t>). O custo associado ao </a:t>
            </a:r>
            <a:r>
              <a:rPr lang="pt-BR" b="1" i="1" dirty="0"/>
              <a:t>falso negativo </a:t>
            </a:r>
            <a:r>
              <a:rPr lang="pt-BR" dirty="0"/>
              <a:t>será extremamente alto se a doença for contagiosa.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/>
              <p:nvPr/>
            </p:nvSpPr>
            <p:spPr>
              <a:xfrm>
                <a:off x="838200" y="3319287"/>
                <a:ext cx="3417711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FN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92F9593-43C2-2FC6-D7DF-B4A04BE65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19287"/>
                <a:ext cx="3417711" cy="102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a 5">
            <a:extLst>
              <a:ext uri="{FF2B5EF4-FFF2-40B4-BE49-F238E27FC236}">
                <a16:creationId xmlns:a16="http://schemas.microsoft.com/office/drawing/2014/main" id="{AB28634A-9E6D-BA06-E08B-AF1826CF6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850093"/>
              </p:ext>
            </p:extLst>
          </p:nvPr>
        </p:nvGraphicFramePr>
        <p:xfrm>
          <a:off x="1840088" y="5230813"/>
          <a:ext cx="179493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466">
                  <a:extLst>
                    <a:ext uri="{9D8B030D-6E8A-4147-A177-3AD203B41FA5}">
                      <a16:colId xmlns:a16="http://schemas.microsoft.com/office/drawing/2014/main" val="2780398905"/>
                    </a:ext>
                  </a:extLst>
                </a:gridCol>
                <a:gridCol w="897466">
                  <a:extLst>
                    <a:ext uri="{9D8B030D-6E8A-4147-A177-3AD203B41FA5}">
                      <a16:colId xmlns:a16="http://schemas.microsoft.com/office/drawing/2014/main" val="1752542230"/>
                    </a:ext>
                  </a:extLst>
                </a:gridCol>
              </a:tblGrid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TN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155157"/>
                  </a:ext>
                </a:extLst>
              </a:tr>
              <a:tr h="431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FP</a:t>
                      </a:r>
                      <a:endParaRPr lang="pt-BR" sz="2400" b="1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TP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41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315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DCA44-CC6E-8998-A693-998426B9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F1-score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8978" y="1825624"/>
                <a:ext cx="6378221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A precisão não fornece informações a respeito da quantidade de </a:t>
                </a:r>
                <a:r>
                  <a:rPr lang="pt-BR" b="1" i="1" dirty="0"/>
                  <a:t>falsos negativos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Por outro lado, o recall não fornece informações a respeito da quantidade de </a:t>
                </a:r>
                <a:r>
                  <a:rPr lang="pt-BR" b="1" i="1" dirty="0"/>
                  <a:t>falsos positivos</a:t>
                </a:r>
                <a:r>
                  <a:rPr lang="pt-BR" dirty="0"/>
                  <a:t>.</a:t>
                </a:r>
              </a:p>
              <a:p>
                <a:r>
                  <a:rPr lang="pt-BR" dirty="0"/>
                  <a:t>Portanto, para analisarmos o desempenho de um classificador de forma geral, precisamos de uma métrica que combine as duas, como o F1-score.</a:t>
                </a:r>
              </a:p>
              <a:p>
                <a:r>
                  <a:rPr lang="pt-BR" dirty="0"/>
                  <a:t>Valores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próximos de 1 indicam que o </a:t>
                </a:r>
                <a:r>
                  <a:rPr lang="pt-BR" b="1" i="1" dirty="0"/>
                  <a:t>classificador</a:t>
                </a:r>
                <a:r>
                  <a:rPr lang="pt-BR" dirty="0"/>
                  <a:t> obteve ótimos resultados tanto de </a:t>
                </a:r>
                <a:r>
                  <a:rPr lang="pt-BR" b="1" i="1" dirty="0"/>
                  <a:t>precisão</a:t>
                </a:r>
                <a:r>
                  <a:rPr lang="pt-BR" dirty="0"/>
                  <a:t> quanto de </a:t>
                </a:r>
                <a:r>
                  <a:rPr lang="pt-BR" b="1" i="1" dirty="0"/>
                  <a:t>recall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61D671-8D7F-BF6D-3C19-CFC15A190C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8978" y="1825624"/>
                <a:ext cx="6378221" cy="5032375"/>
              </a:xfrm>
              <a:blipFill>
                <a:blip r:embed="rId2"/>
                <a:stretch>
                  <a:fillRect l="-1721" t="-2663" r="-2390" b="-1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/>
              <p:nvPr/>
            </p:nvSpPr>
            <p:spPr>
              <a:xfrm>
                <a:off x="-395111" y="2444150"/>
                <a:ext cx="5520265" cy="2423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num>
                            <m:den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                =2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precis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recall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precis</m:t>
                          </m:r>
                          <m:r>
                            <a:rPr lang="pt-BR" sz="3200" i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recall</m:t>
                          </m:r>
                        </m:den>
                      </m:f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0A929A7-E33F-6D02-D301-38706DE07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5111" y="2444150"/>
                <a:ext cx="5520265" cy="2423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09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898" cy="4351338"/>
          </a:xfrm>
        </p:spPr>
        <p:txBody>
          <a:bodyPr/>
          <a:lstStyle/>
          <a:p>
            <a:r>
              <a:rPr lang="pt-BR" dirty="0"/>
              <a:t>Exemplo: </a:t>
            </a:r>
            <a:r>
              <a:rPr lang="pt-BR" dirty="0">
                <a:hlinkClick r:id="rId3"/>
              </a:rPr>
              <a:t>Métricas de classificação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– Métricas para análise de classificadores</a:t>
            </a:r>
            <a:r>
              <a:rPr lang="pt-BR" dirty="0"/>
              <a:t>”.</a:t>
            </a:r>
          </a:p>
          <a:p>
            <a:r>
              <a:rPr lang="pt-BR" dirty="0"/>
              <a:t>Exercício: </a:t>
            </a:r>
            <a:r>
              <a:rPr lang="pt-BR" dirty="0">
                <a:hlinkClick r:id="rId3"/>
              </a:rPr>
              <a:t>Métricas de classificação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5444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discutimos </a:t>
            </a:r>
            <a:r>
              <a:rPr lang="pt-BR" b="1" i="1" dirty="0">
                <a:solidFill>
                  <a:srgbClr val="00B050"/>
                </a:solidFill>
              </a:rPr>
              <a:t>problemas</a:t>
            </a:r>
            <a:r>
              <a:rPr lang="pt-BR" dirty="0"/>
              <a:t> que podemos nos deparar quando trabalhando com modelos de ML: </a:t>
            </a:r>
            <a:r>
              <a:rPr lang="pt-BR" b="1" i="1" dirty="0">
                <a:solidFill>
                  <a:srgbClr val="00B050"/>
                </a:solidFill>
              </a:rPr>
              <a:t>subajuste</a:t>
            </a:r>
            <a:r>
              <a:rPr lang="pt-BR" dirty="0"/>
              <a:t> e </a:t>
            </a:r>
            <a:r>
              <a:rPr lang="pt-BR" b="1" i="1" dirty="0">
                <a:solidFill>
                  <a:srgbClr val="00B050"/>
                </a:solidFill>
              </a:rPr>
              <a:t>sobreajuste</a:t>
            </a:r>
            <a:r>
              <a:rPr lang="pt-BR" dirty="0"/>
              <a:t>. </a:t>
            </a:r>
          </a:p>
          <a:p>
            <a:r>
              <a:rPr lang="pt-BR" dirty="0"/>
              <a:t>Vimos como a </a:t>
            </a:r>
            <a:r>
              <a:rPr lang="pt-BR" b="1" i="1" dirty="0">
                <a:solidFill>
                  <a:srgbClr val="00B050"/>
                </a:solidFill>
              </a:rPr>
              <a:t>divisão do conjunto total de amostras </a:t>
            </a:r>
            <a:r>
              <a:rPr lang="pt-BR" dirty="0"/>
              <a:t>em conjuntos de treinamento, validação e teste pode nos </a:t>
            </a:r>
            <a:r>
              <a:rPr lang="pt-BR" b="1" i="1" dirty="0">
                <a:solidFill>
                  <a:srgbClr val="00B050"/>
                </a:solidFill>
              </a:rPr>
              <a:t>ajudar a analisar o desempenho de um modelo</a:t>
            </a:r>
            <a:r>
              <a:rPr lang="pt-BR" dirty="0"/>
              <a:t> de ML e entender se o modelo está </a:t>
            </a:r>
            <a:r>
              <a:rPr lang="pt-BR" b="1" i="1" dirty="0">
                <a:solidFill>
                  <a:srgbClr val="00B050"/>
                </a:solidFill>
              </a:rPr>
              <a:t>subajustando</a:t>
            </a:r>
            <a:r>
              <a:rPr lang="pt-BR" dirty="0"/>
              <a:t>, </a:t>
            </a:r>
            <a:r>
              <a:rPr lang="pt-BR" b="1" i="1" dirty="0">
                <a:solidFill>
                  <a:srgbClr val="00B050"/>
                </a:solidFill>
              </a:rPr>
              <a:t>sobreajustando</a:t>
            </a:r>
            <a:r>
              <a:rPr lang="pt-BR" dirty="0"/>
              <a:t> ou </a:t>
            </a:r>
            <a:r>
              <a:rPr lang="pt-BR" b="1" i="1" dirty="0">
                <a:solidFill>
                  <a:srgbClr val="00B050"/>
                </a:solidFill>
              </a:rPr>
              <a:t>generalizando</a:t>
            </a:r>
            <a:r>
              <a:rPr lang="pt-BR" dirty="0"/>
              <a:t>.</a:t>
            </a:r>
          </a:p>
          <a:p>
            <a:r>
              <a:rPr lang="pt-BR" dirty="0"/>
              <a:t>Para fazer a análise do desempenho de um classificador, usamos apenas a acurácia. </a:t>
            </a:r>
          </a:p>
          <a:p>
            <a:r>
              <a:rPr lang="pt-BR" dirty="0"/>
              <a:t>Porém, existem outras métricas que devem ser usadas para se medir a qualidade de um classificador.</a:t>
            </a:r>
          </a:p>
          <a:p>
            <a:r>
              <a:rPr lang="pt-BR" dirty="0"/>
              <a:t>Neste tópico, veremos algumas outras métricas.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FB07C42F-A992-2717-DDF1-083ADA9C3645}"/>
              </a:ext>
            </a:extLst>
          </p:cNvPr>
          <p:cNvGrpSpPr/>
          <p:nvPr/>
        </p:nvGrpSpPr>
        <p:grpSpPr>
          <a:xfrm>
            <a:off x="1050515" y="1517918"/>
            <a:ext cx="4577263" cy="3036592"/>
            <a:chOff x="983980" y="3614532"/>
            <a:chExt cx="4577263" cy="3036592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1354678-1459-EC6A-BFFF-068903DA2C08}"/>
                </a:ext>
              </a:extLst>
            </p:cNvPr>
            <p:cNvSpPr/>
            <p:nvPr/>
          </p:nvSpPr>
          <p:spPr>
            <a:xfrm>
              <a:off x="3328962" y="3756976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9202167C-234D-8420-55FA-B0C12B1A5BB1}"/>
                </a:ext>
              </a:extLst>
            </p:cNvPr>
            <p:cNvSpPr/>
            <p:nvPr/>
          </p:nvSpPr>
          <p:spPr>
            <a:xfrm>
              <a:off x="3328961" y="4526233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2445B85-6587-1F9D-632C-CA40610EC62E}"/>
                </a:ext>
              </a:extLst>
            </p:cNvPr>
            <p:cNvSpPr/>
            <p:nvPr/>
          </p:nvSpPr>
          <p:spPr>
            <a:xfrm>
              <a:off x="3328961" y="5305650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51E4E5F-4430-EBD6-8B9B-10BA312FFCF4}"/>
                </a:ext>
              </a:extLst>
            </p:cNvPr>
            <p:cNvSpPr/>
            <p:nvPr/>
          </p:nvSpPr>
          <p:spPr>
            <a:xfrm>
              <a:off x="3328961" y="608506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B9F28606-2CD9-EA49-6D4F-B417EF5BAEE3}"/>
                </a:ext>
              </a:extLst>
            </p:cNvPr>
            <p:cNvSpPr/>
            <p:nvPr/>
          </p:nvSpPr>
          <p:spPr>
            <a:xfrm>
              <a:off x="4389392" y="452490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0889C38-9906-3431-F3B0-48A0569494C7}"/>
                </a:ext>
              </a:extLst>
            </p:cNvPr>
            <p:cNvSpPr/>
            <p:nvPr/>
          </p:nvSpPr>
          <p:spPr>
            <a:xfrm>
              <a:off x="2123189" y="375697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DF780B85-FE8C-06AC-A428-D3E801D0CAFA}"/>
                </a:ext>
              </a:extLst>
            </p:cNvPr>
            <p:cNvSpPr/>
            <p:nvPr/>
          </p:nvSpPr>
          <p:spPr>
            <a:xfrm>
              <a:off x="2127901" y="452623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A187CCF-3FCB-A01B-5454-D4817F3CC33F}"/>
                </a:ext>
              </a:extLst>
            </p:cNvPr>
            <p:cNvSpPr/>
            <p:nvPr/>
          </p:nvSpPr>
          <p:spPr>
            <a:xfrm>
              <a:off x="2123189" y="53033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71AF5E7-4BDC-4DF5-B4A7-BD601D539EA3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689246" y="4040005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33D87AF2-6594-D2C7-CFE2-62391F186390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689246" y="4040005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880FBCFF-63A2-EDE9-8EFA-6FFF9479EF42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689246" y="4040005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47651E34-D429-DC72-2972-060D81836DBB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689246" y="4040005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CC55591E-7244-297B-6A7C-2B054EE6C283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693958" y="4040005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5C063DBD-7854-101C-3A82-FA18DE8ED5AA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689246" y="4809262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BA1CDC5A-BE46-A95A-DBF4-28D015FE056D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693958" y="4809259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D00D0734-5865-7C7F-24B0-626AC0C3D0F5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693958" y="4809259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343B509-BF11-2338-E37D-0E23DA2C6D23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693958" y="4809259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71B67E1-F2D1-7CA7-710A-4D8FE34D7CD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689246" y="4040005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27E5B778-94A3-E90C-F5D7-B0BC6160C0BB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689246" y="5586353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85119F7A-FF89-CA88-72F8-076932F8E1CE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689246" y="5586353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AD37D85D-9834-D427-C065-DB9FD7B2DCC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547919" y="4040005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C3A2865-40E1-458C-CEF1-F1F5DA811CCC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504691" y="4809259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E716FD0-CB64-2EDE-2037-F2295115AC4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955449" y="480677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AFFA34F2-9D6C-4CB8-0690-996E4B904A68}"/>
                    </a:ext>
                  </a:extLst>
                </p:cNvPr>
                <p:cNvSpPr txBox="1"/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3F5AE126-0FCE-B221-5292-CB4564BB3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9852FD77-BF58-459E-954E-198502ED4F4A}"/>
                    </a:ext>
                  </a:extLst>
                </p:cNvPr>
                <p:cNvSpPr txBox="1"/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FE6D6893-7176-5CDD-98DC-6B7D0F014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879E81D-3BDF-070E-962C-853F3EC24E04}"/>
                </a:ext>
              </a:extLst>
            </p:cNvPr>
            <p:cNvSpPr/>
            <p:nvPr/>
          </p:nvSpPr>
          <p:spPr>
            <a:xfrm>
              <a:off x="2130257" y="608041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322E9BED-3F9B-7EE1-FAF4-2FC31B8F3EF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696314" y="6363445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6B8EE68F-D54C-3BE4-481F-2B20C66A2460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696314" y="5588679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20669ED9-1347-1100-33ED-B86CECBC9101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696314" y="4809262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AE0BCBBC-DEF5-A15C-33A6-44AD92C1DCF2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696314" y="4040005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2A56C37C-1F92-72E7-C43E-3B6833DD4820}"/>
                    </a:ext>
                  </a:extLst>
                </p:cNvPr>
                <p:cNvSpPr txBox="1"/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FF647779-0E16-8E2A-4D70-B1ED8994C8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A8772863-65BD-3569-FE59-9C967815475F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498566" y="4040005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1C1E42F5-78AF-0A96-6251-66FA6901D344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498566" y="4809259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4248EAFB-F79B-CFE7-4455-746E6D81FB98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504691" y="5586353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39C11FF6-9528-C739-2885-730680D799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504691" y="4040005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01988E91-9E26-55CD-05A2-3EE2493A7375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498566" y="5186007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4DBBAF9E-5581-163A-3DAD-2DC962B6894E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498566" y="5186007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D53113B5-77E7-0E50-4D72-F7100ED11C4F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547919" y="4437960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6F00F43D-F065-B9F4-E3CC-0CCF6914FA0D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547919" y="4437960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2805DD6C-D548-3E47-826A-2F2C74B2AA99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547919" y="4437960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A55E8A02-F4EA-CBD9-B395-DB9EAC81BA29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504691" y="5943256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35D96836-300D-1A8A-6BCE-F57886CEB90F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895019" y="4040005"/>
              <a:ext cx="494373" cy="767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8BDBA190-5DD5-8004-7086-A384BF11F5D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 flipV="1">
              <a:off x="3895018" y="4807934"/>
              <a:ext cx="494374" cy="1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9A1458B6-3262-8B2F-9F1F-E6542BBBAFDD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895018" y="4807934"/>
              <a:ext cx="494374" cy="780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BB56128A-36BB-DE73-3541-6D47617028E5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895018" y="4807934"/>
              <a:ext cx="494374" cy="1560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9CB017E-9A70-E8A6-9C43-58BFDB9953AB}"/>
                    </a:ext>
                  </a:extLst>
                </p:cNvPr>
                <p:cNvSpPr txBox="1"/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C298979C-FEEC-44B1-1EEB-CE843AEBE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882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5DD99152-A9EA-C518-AD2D-CBF76A3F5033}"/>
                    </a:ext>
                  </a:extLst>
                </p:cNvPr>
                <p:cNvSpPr txBox="1"/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02613DEB-985F-3400-22BF-F5CF5E3DA0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CE935B14-3BD1-1812-EF67-A77EA0B1128A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611991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E8F98CC6-C2E6-9F66-7AE2-7A32B56A18CD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7F5E5662-7035-61B6-F331-A3C054AF7A75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AD3C4A8F-E4DE-EC76-C133-5256EF60D3FF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93797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4B1B32D6-CB6B-E648-186C-90D5E7C17141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909FFED-5E78-7F62-5202-414EF66B8820}"/>
                </a:ext>
              </a:extLst>
            </p:cNvPr>
            <p:cNvCxnSpPr>
              <a:cxnSpLocks/>
            </p:cNvCxnSpPr>
            <p:nvPr/>
          </p:nvCxnSpPr>
          <p:spPr>
            <a:xfrm>
              <a:off x="2408666" y="437503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CB323DCE-9043-2C11-ED83-7F73F24EDD3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9E6AD66B-7932-A6AD-DBA8-43BC5062CE0F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93532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A1651898-69FD-504A-3925-1DBFEE64C77D}"/>
                </a:ext>
              </a:extLst>
            </p:cNvPr>
            <p:cNvCxnSpPr>
              <a:cxnSpLocks/>
            </p:cNvCxnSpPr>
            <p:nvPr/>
          </p:nvCxnSpPr>
          <p:spPr>
            <a:xfrm>
              <a:off x="468006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3618AA4-1940-C194-59BA-86C628FAAEC5}"/>
                </a:ext>
              </a:extLst>
            </p:cNvPr>
            <p:cNvSpPr/>
            <p:nvPr/>
          </p:nvSpPr>
          <p:spPr>
            <a:xfrm>
              <a:off x="4389389" y="530332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93E7787E-3F23-D554-0015-C6587AA5A1BE}"/>
                </a:ext>
              </a:extLst>
            </p:cNvPr>
            <p:cNvCxnSpPr>
              <a:cxnSpLocks/>
            </p:cNvCxnSpPr>
            <p:nvPr/>
          </p:nvCxnSpPr>
          <p:spPr>
            <a:xfrm>
              <a:off x="4672417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44DF4508-52D1-EF13-5988-EB5A553172BB}"/>
                </a:ext>
              </a:extLst>
            </p:cNvPr>
            <p:cNvCxnSpPr>
              <a:stCxn id="5" idx="6"/>
              <a:endCxn id="61" idx="2"/>
            </p:cNvCxnSpPr>
            <p:nvPr/>
          </p:nvCxnSpPr>
          <p:spPr>
            <a:xfrm>
              <a:off x="3895019" y="4040005"/>
              <a:ext cx="494370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150D464E-AEC1-287D-10D4-2216F0B3BB14}"/>
                </a:ext>
              </a:extLst>
            </p:cNvPr>
            <p:cNvCxnSpPr>
              <a:stCxn id="6" idx="6"/>
              <a:endCxn id="61" idx="2"/>
            </p:cNvCxnSpPr>
            <p:nvPr/>
          </p:nvCxnSpPr>
          <p:spPr>
            <a:xfrm>
              <a:off x="3895018" y="4809262"/>
              <a:ext cx="494371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5CA2E182-69E2-D029-76B3-458379AFD558}"/>
                </a:ext>
              </a:extLst>
            </p:cNvPr>
            <p:cNvCxnSpPr>
              <a:stCxn id="7" idx="6"/>
              <a:endCxn id="61" idx="2"/>
            </p:cNvCxnSpPr>
            <p:nvPr/>
          </p:nvCxnSpPr>
          <p:spPr>
            <a:xfrm flipV="1">
              <a:off x="3895018" y="5586353"/>
              <a:ext cx="494371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5D189B98-F5BB-B00F-B8E2-C9A5C22D8D5A}"/>
                </a:ext>
              </a:extLst>
            </p:cNvPr>
            <p:cNvCxnSpPr>
              <a:stCxn id="8" idx="6"/>
              <a:endCxn id="61" idx="2"/>
            </p:cNvCxnSpPr>
            <p:nvPr/>
          </p:nvCxnSpPr>
          <p:spPr>
            <a:xfrm flipV="1">
              <a:off x="3895018" y="5586353"/>
              <a:ext cx="494371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11B06758-0920-8AA8-5F59-D8A66289A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5449" y="558105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71E9EBB1-B4EA-38B2-215B-3CEDA2D21878}"/>
                    </a:ext>
                  </a:extLst>
                </p:cNvPr>
                <p:cNvSpPr txBox="1"/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6CD06DD8-9472-1D2D-3014-F1071386D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7246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0618C993-0BF6-102C-DD68-4AC2AA1211A2}"/>
              </a:ext>
            </a:extLst>
          </p:cNvPr>
          <p:cNvGrpSpPr/>
          <p:nvPr/>
        </p:nvGrpSpPr>
        <p:grpSpPr>
          <a:xfrm>
            <a:off x="6218374" y="1660362"/>
            <a:ext cx="4548514" cy="2254849"/>
            <a:chOff x="6218374" y="1660362"/>
            <a:chExt cx="4548514" cy="2254849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E39F3A4B-64FB-2235-50E9-685D30F3AF9A}"/>
                </a:ext>
              </a:extLst>
            </p:cNvPr>
            <p:cNvSpPr/>
            <p:nvPr/>
          </p:nvSpPr>
          <p:spPr>
            <a:xfrm>
              <a:off x="8537971" y="213783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DF98F044-6EC7-649C-5F00-E8E185E1D7C9}"/>
                </a:ext>
              </a:extLst>
            </p:cNvPr>
            <p:cNvSpPr/>
            <p:nvPr/>
          </p:nvSpPr>
          <p:spPr>
            <a:xfrm>
              <a:off x="8542683" y="300653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BEBB560D-575B-4DBD-0B2E-E34BE81E94AA}"/>
                </a:ext>
              </a:extLst>
            </p:cNvPr>
            <p:cNvSpPr/>
            <p:nvPr/>
          </p:nvSpPr>
          <p:spPr>
            <a:xfrm>
              <a:off x="9598398" y="2145263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BF05E553-A4B6-2700-1A50-86263F929DB4}"/>
                </a:ext>
              </a:extLst>
            </p:cNvPr>
            <p:cNvSpPr/>
            <p:nvPr/>
          </p:nvSpPr>
          <p:spPr>
            <a:xfrm>
              <a:off x="7336911" y="180280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27CFCEF1-AEFB-C082-434A-97CB57A09EC5}"/>
                </a:ext>
              </a:extLst>
            </p:cNvPr>
            <p:cNvSpPr/>
            <p:nvPr/>
          </p:nvSpPr>
          <p:spPr>
            <a:xfrm>
              <a:off x="7341623" y="25720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E3D2A773-2748-DC35-14AF-C5BE6612412B}"/>
                </a:ext>
              </a:extLst>
            </p:cNvPr>
            <p:cNvSpPr/>
            <p:nvPr/>
          </p:nvSpPr>
          <p:spPr>
            <a:xfrm>
              <a:off x="7336911" y="334915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B2BAB490-DFBB-4466-36D6-521D097CA343}"/>
                </a:ext>
              </a:extLst>
            </p:cNvPr>
            <p:cNvCxnSpPr>
              <a:stCxn id="75" idx="6"/>
              <a:endCxn id="70" idx="2"/>
            </p:cNvCxnSpPr>
            <p:nvPr/>
          </p:nvCxnSpPr>
          <p:spPr>
            <a:xfrm>
              <a:off x="7902968" y="2085835"/>
              <a:ext cx="635003" cy="335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D7D4B9E9-842B-6C79-0A0A-3BEFD76F9058}"/>
                </a:ext>
              </a:extLst>
            </p:cNvPr>
            <p:cNvCxnSpPr>
              <a:stCxn id="75" idx="6"/>
              <a:endCxn id="71" idx="2"/>
            </p:cNvCxnSpPr>
            <p:nvPr/>
          </p:nvCxnSpPr>
          <p:spPr>
            <a:xfrm>
              <a:off x="7902968" y="2085835"/>
              <a:ext cx="639715" cy="1203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EBDF0578-04AC-7B56-6BAB-F9BB4FA83FFF}"/>
                </a:ext>
              </a:extLst>
            </p:cNvPr>
            <p:cNvCxnSpPr>
              <a:stCxn id="76" idx="6"/>
              <a:endCxn id="70" idx="2"/>
            </p:cNvCxnSpPr>
            <p:nvPr/>
          </p:nvCxnSpPr>
          <p:spPr>
            <a:xfrm flipV="1">
              <a:off x="7907680" y="2420867"/>
              <a:ext cx="630291" cy="434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83A54A11-C9A8-C310-A9B2-5062C99ADFA0}"/>
                </a:ext>
              </a:extLst>
            </p:cNvPr>
            <p:cNvCxnSpPr>
              <a:stCxn id="77" idx="6"/>
              <a:endCxn id="71" idx="2"/>
            </p:cNvCxnSpPr>
            <p:nvPr/>
          </p:nvCxnSpPr>
          <p:spPr>
            <a:xfrm flipV="1">
              <a:off x="7902968" y="3289566"/>
              <a:ext cx="639715" cy="342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291A467E-1B89-5035-78D7-8924D0BF68AD}"/>
                </a:ext>
              </a:extLst>
            </p:cNvPr>
            <p:cNvCxnSpPr>
              <a:stCxn id="76" idx="6"/>
              <a:endCxn id="71" idx="2"/>
            </p:cNvCxnSpPr>
            <p:nvPr/>
          </p:nvCxnSpPr>
          <p:spPr>
            <a:xfrm>
              <a:off x="7907680" y="2855089"/>
              <a:ext cx="635003" cy="434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2621631A-F5A0-ECF4-2A62-1B4379F6F00A}"/>
                </a:ext>
              </a:extLst>
            </p:cNvPr>
            <p:cNvCxnSpPr>
              <a:stCxn id="77" idx="6"/>
              <a:endCxn id="70" idx="2"/>
            </p:cNvCxnSpPr>
            <p:nvPr/>
          </p:nvCxnSpPr>
          <p:spPr>
            <a:xfrm flipV="1">
              <a:off x="7902968" y="2420867"/>
              <a:ext cx="635003" cy="1211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2597FE04-EA07-B79C-6CE5-7D86C99CC3DF}"/>
                </a:ext>
              </a:extLst>
            </p:cNvPr>
            <p:cNvCxnSpPr>
              <a:cxnSpLocks/>
              <a:stCxn id="93" idx="3"/>
              <a:endCxn id="75" idx="2"/>
            </p:cNvCxnSpPr>
            <p:nvPr/>
          </p:nvCxnSpPr>
          <p:spPr>
            <a:xfrm>
              <a:off x="6731944" y="2081731"/>
              <a:ext cx="604967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9C927A19-D05F-033A-8092-7F8E7F2634FB}"/>
                </a:ext>
              </a:extLst>
            </p:cNvPr>
            <p:cNvCxnSpPr>
              <a:cxnSpLocks/>
              <a:stCxn id="100" idx="3"/>
              <a:endCxn id="76" idx="2"/>
            </p:cNvCxnSpPr>
            <p:nvPr/>
          </p:nvCxnSpPr>
          <p:spPr>
            <a:xfrm flipV="1">
              <a:off x="6742024" y="2855089"/>
              <a:ext cx="599599" cy="77507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3340A5B3-AC11-0395-547D-9CC723CDBB43}"/>
                </a:ext>
              </a:extLst>
            </p:cNvPr>
            <p:cNvCxnSpPr>
              <a:cxnSpLocks/>
              <a:stCxn id="74" idx="6"/>
            </p:cNvCxnSpPr>
            <p:nvPr/>
          </p:nvCxnSpPr>
          <p:spPr>
            <a:xfrm flipV="1">
              <a:off x="10164455" y="2427130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/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53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/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/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7F7F27CD-B664-8E4C-D2A1-2BDFD7CF9347}"/>
                </a:ext>
              </a:extLst>
            </p:cNvPr>
            <p:cNvCxnSpPr>
              <a:cxnSpLocks/>
              <a:stCxn id="94" idx="3"/>
              <a:endCxn id="75" idx="2"/>
            </p:cNvCxnSpPr>
            <p:nvPr/>
          </p:nvCxnSpPr>
          <p:spPr>
            <a:xfrm flipV="1">
              <a:off x="6733451" y="2085835"/>
              <a:ext cx="603460" cy="765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72D17B04-532C-DDB0-7DCE-C3577177E665}"/>
                </a:ext>
              </a:extLst>
            </p:cNvPr>
            <p:cNvCxnSpPr>
              <a:cxnSpLocks/>
              <a:stCxn id="94" idx="3"/>
              <a:endCxn id="76" idx="2"/>
            </p:cNvCxnSpPr>
            <p:nvPr/>
          </p:nvCxnSpPr>
          <p:spPr>
            <a:xfrm>
              <a:off x="6733451" y="2850985"/>
              <a:ext cx="608172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97F07E0E-91B1-F4AF-0F11-EDC6787E0700}"/>
                </a:ext>
              </a:extLst>
            </p:cNvPr>
            <p:cNvCxnSpPr>
              <a:stCxn id="100" idx="3"/>
              <a:endCxn id="77" idx="2"/>
            </p:cNvCxnSpPr>
            <p:nvPr/>
          </p:nvCxnSpPr>
          <p:spPr>
            <a:xfrm>
              <a:off x="6742024" y="3630163"/>
              <a:ext cx="594887" cy="2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E9316988-5211-EAE2-BF8F-E48D69233380}"/>
                </a:ext>
              </a:extLst>
            </p:cNvPr>
            <p:cNvCxnSpPr>
              <a:cxnSpLocks/>
              <a:stCxn id="100" idx="3"/>
              <a:endCxn id="75" idx="2"/>
            </p:cNvCxnSpPr>
            <p:nvPr/>
          </p:nvCxnSpPr>
          <p:spPr>
            <a:xfrm flipV="1">
              <a:off x="6742024" y="2085835"/>
              <a:ext cx="594887" cy="1544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B80C4875-EF8E-BA1D-E0C8-A62FE6B485AD}"/>
                </a:ext>
              </a:extLst>
            </p:cNvPr>
            <p:cNvCxnSpPr>
              <a:cxnSpLocks/>
              <a:stCxn id="94" idx="3"/>
              <a:endCxn id="77" idx="2"/>
            </p:cNvCxnSpPr>
            <p:nvPr/>
          </p:nvCxnSpPr>
          <p:spPr>
            <a:xfrm>
              <a:off x="6733451" y="2850985"/>
              <a:ext cx="603460" cy="781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7F1680B-CC31-23AE-2548-4D1D8C56075F}"/>
                </a:ext>
              </a:extLst>
            </p:cNvPr>
            <p:cNvCxnSpPr>
              <a:cxnSpLocks/>
              <a:stCxn id="93" idx="3"/>
              <a:endCxn id="76" idx="2"/>
            </p:cNvCxnSpPr>
            <p:nvPr/>
          </p:nvCxnSpPr>
          <p:spPr>
            <a:xfrm>
              <a:off x="6731944" y="2081731"/>
              <a:ext cx="609679" cy="773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C9236142-9603-ACD3-CDB2-89FD439FD192}"/>
                </a:ext>
              </a:extLst>
            </p:cNvPr>
            <p:cNvCxnSpPr>
              <a:cxnSpLocks/>
              <a:stCxn id="93" idx="3"/>
              <a:endCxn id="77" idx="2"/>
            </p:cNvCxnSpPr>
            <p:nvPr/>
          </p:nvCxnSpPr>
          <p:spPr>
            <a:xfrm>
              <a:off x="6731944" y="2081731"/>
              <a:ext cx="604967" cy="1550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8A27B6E8-4D88-C02C-E72A-82E55AE2E958}"/>
                </a:ext>
              </a:extLst>
            </p:cNvPr>
            <p:cNvCxnSpPr>
              <a:cxnSpLocks/>
              <a:stCxn id="70" idx="6"/>
              <a:endCxn id="74" idx="2"/>
            </p:cNvCxnSpPr>
            <p:nvPr/>
          </p:nvCxnSpPr>
          <p:spPr>
            <a:xfrm>
              <a:off x="9104028" y="2420867"/>
              <a:ext cx="494370" cy="7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de Seta Reta 111">
              <a:extLst>
                <a:ext uri="{FF2B5EF4-FFF2-40B4-BE49-F238E27FC236}">
                  <a16:creationId xmlns:a16="http://schemas.microsoft.com/office/drawing/2014/main" id="{31E8B782-B242-223E-A7ED-547B7A9A9273}"/>
                </a:ext>
              </a:extLst>
            </p:cNvPr>
            <p:cNvCxnSpPr>
              <a:stCxn id="71" idx="6"/>
              <a:endCxn id="74" idx="2"/>
            </p:cNvCxnSpPr>
            <p:nvPr/>
          </p:nvCxnSpPr>
          <p:spPr>
            <a:xfrm flipV="1">
              <a:off x="9108740" y="2428292"/>
              <a:ext cx="489658" cy="861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/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r="-1029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/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D9AFE3DA-ADA3-1224-2A12-9B2FE6B8F2B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821000" y="199539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14046F89-B1EC-4C7D-73B5-BB360D26991E}"/>
                </a:ext>
              </a:extLst>
            </p:cNvPr>
            <p:cNvCxnSpPr>
              <a:cxnSpLocks/>
            </p:cNvCxnSpPr>
            <p:nvPr/>
          </p:nvCxnSpPr>
          <p:spPr>
            <a:xfrm>
              <a:off x="8825711" y="288621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D705BDCB-087E-A436-DB26-F55A5F8B6D28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166036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7A4CB641-FA56-89FC-C592-0F98EA9EDA97}"/>
                </a:ext>
              </a:extLst>
            </p:cNvPr>
            <p:cNvCxnSpPr>
              <a:cxnSpLocks/>
            </p:cNvCxnSpPr>
            <p:nvPr/>
          </p:nvCxnSpPr>
          <p:spPr>
            <a:xfrm>
              <a:off x="7622388" y="242086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FE5DFC41-0476-5BEB-7A0F-E8A00E426DF0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320671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4D7EA5BC-D33F-29B5-CC10-4743D30E5FF7}"/>
                </a:ext>
              </a:extLst>
            </p:cNvPr>
            <p:cNvCxnSpPr>
              <a:cxnSpLocks/>
            </p:cNvCxnSpPr>
            <p:nvPr/>
          </p:nvCxnSpPr>
          <p:spPr>
            <a:xfrm>
              <a:off x="9886139" y="201423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439307EE-E4A5-3FF6-C3AF-D309DD95872F}"/>
                </a:ext>
              </a:extLst>
            </p:cNvPr>
            <p:cNvSpPr/>
            <p:nvPr/>
          </p:nvSpPr>
          <p:spPr>
            <a:xfrm>
              <a:off x="9598397" y="299868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DFE32563-DACC-E8C1-9A14-D1ADC3F11D5B}"/>
                </a:ext>
              </a:extLst>
            </p:cNvPr>
            <p:cNvCxnSpPr>
              <a:cxnSpLocks/>
            </p:cNvCxnSpPr>
            <p:nvPr/>
          </p:nvCxnSpPr>
          <p:spPr>
            <a:xfrm>
              <a:off x="9884424" y="287230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C4FC1BA4-9A33-57A1-8218-2AB89F231DEC}"/>
                </a:ext>
              </a:extLst>
            </p:cNvPr>
            <p:cNvCxnSpPr>
              <a:stCxn id="70" idx="6"/>
              <a:endCxn id="126" idx="2"/>
            </p:cNvCxnSpPr>
            <p:nvPr/>
          </p:nvCxnSpPr>
          <p:spPr>
            <a:xfrm>
              <a:off x="9104028" y="2420867"/>
              <a:ext cx="494369" cy="860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id="{868BA459-31B9-BFDD-3C82-E0AC2383F362}"/>
                </a:ext>
              </a:extLst>
            </p:cNvPr>
            <p:cNvCxnSpPr>
              <a:stCxn id="71" idx="6"/>
              <a:endCxn id="126" idx="2"/>
            </p:cNvCxnSpPr>
            <p:nvPr/>
          </p:nvCxnSpPr>
          <p:spPr>
            <a:xfrm flipV="1">
              <a:off x="9108740" y="3281713"/>
              <a:ext cx="489657" cy="7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id="{C355A1EF-B99F-DFB7-0631-7F74672E6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094" y="327911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/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557" r="-8824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7337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EC56A2A-D320-AD98-DAE4-189FA39F71B8}"/>
              </a:ext>
            </a:extLst>
          </p:cNvPr>
          <p:cNvGrpSpPr/>
          <p:nvPr/>
        </p:nvGrpSpPr>
        <p:grpSpPr>
          <a:xfrm>
            <a:off x="2647985" y="744952"/>
            <a:ext cx="7097418" cy="5603692"/>
            <a:chOff x="2523807" y="1207797"/>
            <a:chExt cx="7097418" cy="560369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1885B363-D186-E56A-3E9D-06387065F50B}"/>
                </a:ext>
              </a:extLst>
            </p:cNvPr>
            <p:cNvGrpSpPr/>
            <p:nvPr/>
          </p:nvGrpSpPr>
          <p:grpSpPr>
            <a:xfrm>
              <a:off x="2570774" y="1665107"/>
              <a:ext cx="7050451" cy="4696541"/>
              <a:chOff x="1873948" y="1574796"/>
              <a:chExt cx="7050451" cy="4696541"/>
            </a:xfrm>
          </p:grpSpPr>
          <p:pic>
            <p:nvPicPr>
              <p:cNvPr id="26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B64CB687-1630-B706-65E3-6998A4ED38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8803" y="1574796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Balão de Fala: Oval 26">
                <a:extLst>
                  <a:ext uri="{FF2B5EF4-FFF2-40B4-BE49-F238E27FC236}">
                    <a16:creationId xmlns:a16="http://schemas.microsoft.com/office/drawing/2014/main" id="{D0AE0D42-9B9F-2D49-6D87-E2748A52C03D}"/>
                  </a:ext>
                </a:extLst>
              </p:cNvPr>
              <p:cNvSpPr/>
              <p:nvPr/>
            </p:nvSpPr>
            <p:spPr>
              <a:xfrm>
                <a:off x="6276622" y="1574796"/>
                <a:ext cx="1313610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grávido.</a:t>
                </a:r>
              </a:p>
            </p:txBody>
          </p:sp>
          <p:pic>
            <p:nvPicPr>
              <p:cNvPr id="28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3A05F2BE-5E77-C8FF-FF0A-0E3F98A7D4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3922888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Pregnant Women Are To The Doctor. Stock Photo, Picture And Royalty Free  Image. Image 20465296.">
                <a:extLst>
                  <a:ext uri="{FF2B5EF4-FFF2-40B4-BE49-F238E27FC236}">
                    <a16:creationId xmlns:a16="http://schemas.microsoft.com/office/drawing/2014/main" id="{605F38A8-6749-7DAF-FD65-995ADD916D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948" y="1574796"/>
                <a:ext cx="3524855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Balão de Fala: Oval 29">
                <a:extLst>
                  <a:ext uri="{FF2B5EF4-FFF2-40B4-BE49-F238E27FC236}">
                    <a16:creationId xmlns:a16="http://schemas.microsoft.com/office/drawing/2014/main" id="{5F91F986-57BA-8C61-8C2B-2154AC167988}"/>
                  </a:ext>
                </a:extLst>
              </p:cNvPr>
              <p:cNvSpPr/>
              <p:nvPr/>
            </p:nvSpPr>
            <p:spPr>
              <a:xfrm>
                <a:off x="2867377" y="1597731"/>
                <a:ext cx="1437147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está grávida.</a:t>
                </a:r>
              </a:p>
            </p:txBody>
          </p:sp>
          <p:sp>
            <p:nvSpPr>
              <p:cNvPr id="31" name="Balão de Fala: Oval 30">
                <a:extLst>
                  <a:ext uri="{FF2B5EF4-FFF2-40B4-BE49-F238E27FC236}">
                    <a16:creationId xmlns:a16="http://schemas.microsoft.com/office/drawing/2014/main" id="{F02A8CD2-97C4-BED8-C413-1982F9849470}"/>
                  </a:ext>
                </a:extLst>
              </p:cNvPr>
              <p:cNvSpPr/>
              <p:nvPr/>
            </p:nvSpPr>
            <p:spPr>
              <a:xfrm>
                <a:off x="2625936" y="3945823"/>
                <a:ext cx="1648179" cy="521895"/>
              </a:xfrm>
              <a:prstGeom prst="wedgeEllipseCallout">
                <a:avLst>
                  <a:gd name="adj1" fmla="val 35734"/>
                  <a:gd name="adj2" fmla="val 101376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grávida.</a:t>
                </a:r>
              </a:p>
            </p:txBody>
          </p:sp>
          <p:pic>
            <p:nvPicPr>
              <p:cNvPr id="32" name="Picture 2" descr="The Doctor-Patient Relationship | Patient Satisfacton | National">
                <a:extLst>
                  <a:ext uri="{FF2B5EF4-FFF2-40B4-BE49-F238E27FC236}">
                    <a16:creationId xmlns:a16="http://schemas.microsoft.com/office/drawing/2014/main" id="{203F09A1-E119-3D1C-2D7F-BACF67955E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2261" y="3923245"/>
                <a:ext cx="3522138" cy="2348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Balão de Fala: Oval 32">
                <a:extLst>
                  <a:ext uri="{FF2B5EF4-FFF2-40B4-BE49-F238E27FC236}">
                    <a16:creationId xmlns:a16="http://schemas.microsoft.com/office/drawing/2014/main" id="{C9652DE1-ACA6-AA41-F682-B35A3D43F562}"/>
                  </a:ext>
                </a:extLst>
              </p:cNvPr>
              <p:cNvSpPr/>
              <p:nvPr/>
            </p:nvSpPr>
            <p:spPr>
              <a:xfrm>
                <a:off x="6016978" y="3923245"/>
                <a:ext cx="1576712" cy="619864"/>
              </a:xfrm>
              <a:prstGeom prst="wedgeEllipseCallout">
                <a:avLst>
                  <a:gd name="adj1" fmla="val 42881"/>
                  <a:gd name="adj2" fmla="val 6440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Você não está grávido.</a:t>
                </a:r>
              </a:p>
            </p:txBody>
          </p:sp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85EF53B-3B15-FDB2-78B8-64C1B8DC095C}"/>
                </a:ext>
              </a:extLst>
            </p:cNvPr>
            <p:cNvSpPr txBox="1"/>
            <p:nvPr/>
          </p:nvSpPr>
          <p:spPr>
            <a:xfrm>
              <a:off x="6099087" y="1207797"/>
              <a:ext cx="3518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positivo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7D1F8F0-2001-487C-0328-B9CC461C5C22}"/>
                </a:ext>
              </a:extLst>
            </p:cNvPr>
            <p:cNvSpPr txBox="1"/>
            <p:nvPr/>
          </p:nvSpPr>
          <p:spPr>
            <a:xfrm>
              <a:off x="2574233" y="1214909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positivo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5FBFC13-3E5C-416E-8BD6-77F707090DB2}"/>
                </a:ext>
              </a:extLst>
            </p:cNvPr>
            <p:cNvSpPr txBox="1"/>
            <p:nvPr/>
          </p:nvSpPr>
          <p:spPr>
            <a:xfrm>
              <a:off x="2523807" y="6349824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falso negativo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89239370-6C0B-DE30-3A02-F18C4C405579}"/>
                </a:ext>
              </a:extLst>
            </p:cNvPr>
            <p:cNvSpPr txBox="1"/>
            <p:nvPr/>
          </p:nvSpPr>
          <p:spPr>
            <a:xfrm>
              <a:off x="6041745" y="6342712"/>
              <a:ext cx="35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verdadeiro negativo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53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sz="2800" dirty="0"/>
                  <a:t>O nome, </a:t>
                </a:r>
                <a:r>
                  <a:rPr lang="pt-BR" sz="2800" b="1" i="1" dirty="0"/>
                  <a:t>matriz de confusão</a:t>
                </a:r>
                <a:r>
                  <a:rPr lang="pt-BR" b="1" i="1" dirty="0"/>
                  <a:t> </a:t>
                </a:r>
                <a:r>
                  <a:rPr lang="pt-BR" dirty="0"/>
                  <a:t>mostra o quanto um </a:t>
                </a:r>
                <a:r>
                  <a:rPr lang="pt-BR" sz="2800" dirty="0"/>
                  <a:t>classificador está se </a:t>
                </a:r>
                <a:r>
                  <a:rPr lang="pt-BR" sz="2800" b="1" i="1" dirty="0"/>
                  <a:t>confundindo</a:t>
                </a:r>
                <a:r>
                  <a:rPr lang="pt-BR" sz="2800" dirty="0"/>
                  <a:t>.</a:t>
                </a:r>
              </a:p>
              <a:p>
                <a:r>
                  <a:rPr lang="pt-BR" sz="2800" dirty="0"/>
                  <a:t>A matriz permite verificar quais classes o </a:t>
                </a:r>
                <a:r>
                  <a:rPr lang="pt-BR" sz="2800" b="1" i="1" dirty="0"/>
                  <a:t>classificador</a:t>
                </a:r>
                <a:r>
                  <a:rPr lang="pt-BR" sz="2800" dirty="0"/>
                  <a:t> tem 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maior dificuldade em classificar</a:t>
                </a:r>
                <a:r>
                  <a:rPr lang="pt-BR" sz="2800" dirty="0"/>
                  <a:t>.</a:t>
                </a:r>
              </a:p>
              <a:p>
                <a:r>
                  <a:rPr lang="pt-BR" sz="2800" dirty="0"/>
                  <a:t>A </a:t>
                </a:r>
                <a:r>
                  <a:rPr lang="pt-BR" sz="2800" b="1" i="1" dirty="0"/>
                  <a:t>matriz de confusão</a:t>
                </a:r>
                <a:r>
                  <a:rPr lang="pt-BR" sz="2800" dirty="0"/>
                  <a:t> </a:t>
                </a:r>
                <a:r>
                  <a:rPr lang="pt-BR" sz="2800" b="1" i="1" dirty="0">
                    <a:solidFill>
                      <a:srgbClr val="00B050"/>
                    </a:solidFill>
                  </a:rPr>
                  <a:t>contabiliza o número de classificações corretas e incorretas </a:t>
                </a:r>
                <a:r>
                  <a:rPr lang="pt-BR" sz="2800" dirty="0"/>
                  <a:t>para cada uma das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800" dirty="0"/>
                  <a:t>classes existentes. </a:t>
                </a:r>
              </a:p>
              <a:p>
                <a:r>
                  <a:rPr lang="pt-BR" dirty="0"/>
                  <a:t>É uma </a:t>
                </a:r>
                <a:r>
                  <a:rPr lang="pt-BR" b="1" i="1" dirty="0">
                    <a:solidFill>
                      <a:srgbClr val="00B050"/>
                    </a:solidFill>
                  </a:rPr>
                  <a:t>matriz quadrada </a:t>
                </a:r>
                <a:r>
                  <a:rPr lang="pt-BR" dirty="0"/>
                  <a:t>com dimensões </a:t>
                </a:r>
                <a:r>
                  <a:rPr lang="pt-BR" sz="2800" b="1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pt-BR" sz="2800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3"/>
                <a:stretch>
                  <a:fillRect l="-1708" t="-2663" r="-10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33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</p:spPr>
            <p:txBody>
              <a:bodyPr>
                <a:normAutofit/>
              </a:bodyPr>
              <a:lstStyle/>
              <a:p>
                <a:r>
                  <a:rPr lang="pt-BR" sz="2800" dirty="0"/>
                  <a:t>A diagonal principal de </a:t>
                </a:r>
                <a14:m>
                  <m:oMath xmlns:m="http://schemas.openxmlformats.org/officeDocument/2006/math">
                    <m:r>
                      <a:rPr lang="pt-BR" sz="2800" b="1" i="1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pt-BR" sz="2800" dirty="0"/>
                  <a:t> fornece o número de classificações corretas.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/>
                  <a:t>linha</a:t>
                </a:r>
                <a:r>
                  <a:rPr lang="pt-BR" sz="2800" dirty="0"/>
                  <a:t> indica o total de exemplos que foram classificados como pertencentes 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classe.</a:t>
                </a:r>
              </a:p>
              <a:p>
                <a:r>
                  <a:rPr lang="pt-BR" sz="2800" dirty="0"/>
                  <a:t>A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</a:t>
                </a:r>
                <a:r>
                  <a:rPr lang="pt-BR" sz="2800" b="1" i="1" dirty="0"/>
                  <a:t>coluna</a:t>
                </a:r>
                <a:r>
                  <a:rPr lang="pt-BR" sz="2800" dirty="0"/>
                  <a:t> indica o total de exemplos que realmente pertencem à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800" dirty="0"/>
                  <a:t>-</a:t>
                </a:r>
                <a:r>
                  <a:rPr lang="pt-BR" sz="2800" dirty="0" err="1"/>
                  <a:t>ésima</a:t>
                </a:r>
                <a:r>
                  <a:rPr lang="pt-BR" sz="2800" dirty="0"/>
                  <a:t> classe, incluindo classificações corretas e incorretas. 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ABD154-3AFD-0036-3D3B-BDE0F6C2A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156" y="1825624"/>
                <a:ext cx="6423377" cy="5032375"/>
              </a:xfrm>
              <a:blipFill>
                <a:blip r:embed="rId2"/>
                <a:stretch>
                  <a:fillRect l="-1708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9" y="2680677"/>
                <a:ext cx="4854223" cy="2122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82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8E7C4-65BB-5A05-5DF4-FF60F52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/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32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FE2C07F-02D2-0345-E394-150F01C0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709" y="2488766"/>
                <a:ext cx="4854223" cy="21223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3">
            <a:extLst>
              <a:ext uri="{FF2B5EF4-FFF2-40B4-BE49-F238E27FC236}">
                <a16:creationId xmlns:a16="http://schemas.microsoft.com/office/drawing/2014/main" id="{E9839706-E14C-629A-7F56-18012BB99C3A}"/>
              </a:ext>
            </a:extLst>
          </p:cNvPr>
          <p:cNvSpPr/>
          <p:nvPr/>
        </p:nvSpPr>
        <p:spPr>
          <a:xfrm>
            <a:off x="3794234" y="2523792"/>
            <a:ext cx="4096698" cy="526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279C33D-9270-DC3C-212E-0FD57AC45F7D}"/>
              </a:ext>
            </a:extLst>
          </p:cNvPr>
          <p:cNvSpPr txBox="1"/>
          <p:nvPr/>
        </p:nvSpPr>
        <p:spPr>
          <a:xfrm>
            <a:off x="7894389" y="2452160"/>
            <a:ext cx="340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Exemplos classificados como pertencentes à classe 1.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1BD26B11-37BD-057A-7642-8513680C0B09}"/>
              </a:ext>
            </a:extLst>
          </p:cNvPr>
          <p:cNvSpPr/>
          <p:nvPr/>
        </p:nvSpPr>
        <p:spPr>
          <a:xfrm rot="5400000">
            <a:off x="3302270" y="3141648"/>
            <a:ext cx="2251700" cy="7922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0F0FD986-F79E-DA0A-829E-1F5A7437324A}"/>
              </a:ext>
            </a:extLst>
          </p:cNvPr>
          <p:cNvSpPr/>
          <p:nvPr/>
        </p:nvSpPr>
        <p:spPr>
          <a:xfrm>
            <a:off x="7525012" y="2452160"/>
            <a:ext cx="577516" cy="145253"/>
          </a:xfrm>
          <a:custGeom>
            <a:avLst/>
            <a:gdLst>
              <a:gd name="connsiteX0" fmla="*/ 0 w 577516"/>
              <a:gd name="connsiteY0" fmla="*/ 145253 h 145253"/>
              <a:gd name="connsiteX1" fmla="*/ 272716 w 577516"/>
              <a:gd name="connsiteY1" fmla="*/ 874 h 145253"/>
              <a:gd name="connsiteX2" fmla="*/ 577516 w 577516"/>
              <a:gd name="connsiteY2" fmla="*/ 81085 h 14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516" h="145253">
                <a:moveTo>
                  <a:pt x="0" y="145253"/>
                </a:moveTo>
                <a:cubicBezTo>
                  <a:pt x="88231" y="78411"/>
                  <a:pt x="176463" y="11569"/>
                  <a:pt x="272716" y="874"/>
                </a:cubicBezTo>
                <a:cubicBezTo>
                  <a:pt x="368969" y="-9821"/>
                  <a:pt x="577516" y="81085"/>
                  <a:pt x="577516" y="8108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0228E55-A04A-15F3-F542-24A94935CB8F}"/>
              </a:ext>
            </a:extLst>
          </p:cNvPr>
          <p:cNvSpPr txBox="1"/>
          <p:nvPr/>
        </p:nvSpPr>
        <p:spPr>
          <a:xfrm>
            <a:off x="1260491" y="4807062"/>
            <a:ext cx="3921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Quantidade de exemplos realmente pertencentes à classe 1.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DE8EF324-A6C8-6014-6A79-6F6CD536E661}"/>
              </a:ext>
            </a:extLst>
          </p:cNvPr>
          <p:cNvSpPr/>
          <p:nvPr/>
        </p:nvSpPr>
        <p:spPr>
          <a:xfrm rot="871324">
            <a:off x="3488790" y="4556114"/>
            <a:ext cx="792260" cy="501897"/>
          </a:xfrm>
          <a:custGeom>
            <a:avLst/>
            <a:gdLst>
              <a:gd name="connsiteX0" fmla="*/ 994610 w 994610"/>
              <a:gd name="connsiteY0" fmla="*/ 0 h 80211"/>
              <a:gd name="connsiteX1" fmla="*/ 0 w 994610"/>
              <a:gd name="connsiteY1" fmla="*/ 80211 h 8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4610" h="80211">
                <a:moveTo>
                  <a:pt x="994610" y="0"/>
                </a:moveTo>
                <a:cubicBezTo>
                  <a:pt x="596231" y="18716"/>
                  <a:pt x="197853" y="37432"/>
                  <a:pt x="0" y="8021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/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1 foram corretamente atribuídos à classe 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pt-BR" sz="2000" dirty="0"/>
                  <a:t> indica quantos exemplos da classe 2 foram atribuídos à classe 1.</a:t>
                </a:r>
              </a:p>
            </p:txBody>
          </p:sp>
        </mc:Choice>
        <mc:Fallback xmlns="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B0A8A935-42A2-46DB-34B6-70E5007CD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33" y="5298131"/>
                <a:ext cx="6242319" cy="1323439"/>
              </a:xfrm>
              <a:prstGeom prst="rect">
                <a:avLst/>
              </a:prstGeom>
              <a:blipFill>
                <a:blip r:embed="rId3"/>
                <a:stretch>
                  <a:fillRect l="-879" t="-2304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40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EAC8C3E-AFB0-15A1-EDEF-475FA36433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b="1" i="1" dirty="0"/>
                  <a:t>Verdadeiro Positivo </a:t>
                </a:r>
                <a:r>
                  <a:rPr lang="pt-BR" dirty="0"/>
                  <a:t>(TP): número de exemplos da classe positiva,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, classificados corretamente. </a:t>
                </a:r>
              </a:p>
              <a:p>
                <a:r>
                  <a:rPr lang="pt-BR" b="1" i="1" dirty="0"/>
                  <a:t>Verdadeiro Negativo</a:t>
                </a:r>
                <a:r>
                  <a:rPr lang="pt-BR" dirty="0"/>
                  <a:t> (TN): número de exemplos da classe negativa,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classificados corretamente.</a:t>
                </a:r>
              </a:p>
              <a:p>
                <a:r>
                  <a:rPr lang="pt-BR" b="1" i="1" dirty="0"/>
                  <a:t>Falso Positivo </a:t>
                </a:r>
                <a:r>
                  <a:rPr lang="pt-BR" dirty="0"/>
                  <a:t>(FP): número de exemplos atribuídos à classe positiva, mas que pertencem à classe negativa.</a:t>
                </a:r>
              </a:p>
              <a:p>
                <a:r>
                  <a:rPr lang="pt-BR" b="1" i="1" dirty="0"/>
                  <a:t>Falso Negativo</a:t>
                </a:r>
                <a:r>
                  <a:rPr lang="pt-BR" dirty="0"/>
                  <a:t> (FN): número de exemplos atribuídos à classe negativa, mas que pertencem à classe positiva.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052458-A5D6-9055-C748-5BFDB00FC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5067" y="1825624"/>
                <a:ext cx="6220177" cy="5032375"/>
              </a:xfrm>
              <a:blipFill>
                <a:blip r:embed="rId3"/>
                <a:stretch>
                  <a:fillRect l="-1765" t="-26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744D7738-C774-F8D0-DD85-76976F9C0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03104"/>
              </p:ext>
            </p:extLst>
          </p:nvPr>
        </p:nvGraphicFramePr>
        <p:xfrm>
          <a:off x="1429261" y="2713392"/>
          <a:ext cx="399344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723">
                  <a:extLst>
                    <a:ext uri="{9D8B030D-6E8A-4147-A177-3AD203B41FA5}">
                      <a16:colId xmlns:a16="http://schemas.microsoft.com/office/drawing/2014/main" val="2780398905"/>
                    </a:ext>
                  </a:extLst>
                </a:gridCol>
                <a:gridCol w="1996723">
                  <a:extLst>
                    <a:ext uri="{9D8B030D-6E8A-4147-A177-3AD203B41FA5}">
                      <a16:colId xmlns:a16="http://schemas.microsoft.com/office/drawing/2014/main" val="1752542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Negativo (TN)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Falso</a:t>
                      </a:r>
                      <a:b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2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Negativo (FN)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15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Falso </a:t>
                      </a:r>
                      <a:b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00FF"/>
                          </a:solidFill>
                          <a:effectLst/>
                        </a:rPr>
                        <a:t>Positivo (FP)</a:t>
                      </a:r>
                      <a:endParaRPr lang="pt-BR" sz="2400" b="1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Verdadeiro </a:t>
                      </a:r>
                      <a:b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</a:br>
                      <a:r>
                        <a:rPr lang="pt-BR" sz="2400" b="1" dirty="0">
                          <a:solidFill>
                            <a:srgbClr val="00B050"/>
                          </a:solidFill>
                          <a:effectLst/>
                        </a:rPr>
                        <a:t>Positivo (TP)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41992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44F3702B-0FE3-BDED-62A7-35438A8F3B75}"/>
              </a:ext>
            </a:extLst>
          </p:cNvPr>
          <p:cNvSpPr txBox="1"/>
          <p:nvPr/>
        </p:nvSpPr>
        <p:spPr>
          <a:xfrm rot="16200000">
            <a:off x="-452875" y="3354402"/>
            <a:ext cx="193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ctr"/>
            <a:r>
              <a:rPr lang="pt-BR" sz="1800" b="1" dirty="0">
                <a:effectLst/>
              </a:rPr>
              <a:t>Classes Estimadas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C82D3C-E180-54E3-CEFE-B2BD9B8D3E2A}"/>
              </a:ext>
            </a:extLst>
          </p:cNvPr>
          <p:cNvSpPr txBox="1"/>
          <p:nvPr/>
        </p:nvSpPr>
        <p:spPr>
          <a:xfrm>
            <a:off x="1423427" y="4856336"/>
            <a:ext cx="399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pt-BR" sz="1800" b="1" dirty="0">
                <a:effectLst/>
              </a:rPr>
              <a:t>Classes Verdadeiras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/>
              <p:nvPr/>
            </p:nvSpPr>
            <p:spPr>
              <a:xfrm>
                <a:off x="687719" y="3724613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18FE73-F69F-A4D4-3E14-7C80BD56C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19" y="3724613"/>
                <a:ext cx="723520" cy="369332"/>
              </a:xfrm>
              <a:prstGeom prst="rect">
                <a:avLst/>
              </a:prstGeom>
              <a:blipFill>
                <a:blip r:embed="rId4"/>
                <a:stretch>
                  <a:fillRect l="-7563" t="-8197" r="-6723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/>
              <p:nvPr/>
            </p:nvSpPr>
            <p:spPr>
              <a:xfrm>
                <a:off x="701026" y="2938030"/>
                <a:ext cx="723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4841025-C42C-FB64-87B6-62F7C4AD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26" y="2938030"/>
                <a:ext cx="723520" cy="369332"/>
              </a:xfrm>
              <a:prstGeom prst="rect">
                <a:avLst/>
              </a:prstGeom>
              <a:blipFill>
                <a:blip r:embed="rId5"/>
                <a:stretch>
                  <a:fillRect l="-3361" t="-8197" r="-4202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/>
              <p:nvPr/>
            </p:nvSpPr>
            <p:spPr>
              <a:xfrm>
                <a:off x="3432856" y="4362075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sz="1800" b="1" dirty="0">
                    <a:effectLst/>
                  </a:rPr>
                  <a:t>+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3FF584A-410C-DBCB-7735-A7CD30A88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856" y="4362075"/>
                <a:ext cx="2002557" cy="369332"/>
              </a:xfrm>
              <a:prstGeom prst="rect">
                <a:avLst/>
              </a:prstGeom>
              <a:blipFill>
                <a:blip r:embed="rId6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/>
              <p:nvPr/>
            </p:nvSpPr>
            <p:spPr>
              <a:xfrm>
                <a:off x="1411239" y="4362075"/>
                <a:ext cx="2002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 fontAlgn="ctr"/>
                <a:r>
                  <a:rPr lang="pt-BR" b="1" dirty="0"/>
                  <a:t>-</a:t>
                </a:r>
                <a:r>
                  <a:rPr lang="pt-BR" sz="1800" b="1" dirty="0">
                    <a:effectLst/>
                  </a:rPr>
                  <a:t> </a:t>
                </a:r>
                <a:r>
                  <a:rPr lang="pt-B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1118442-F1CF-69E3-68DB-2A693775C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239" y="4362075"/>
                <a:ext cx="2002557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56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binário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EDB17EF-5EC1-A178-3122-9310D2C0D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m 21">
            <a:extLst>
              <a:ext uri="{FF2B5EF4-FFF2-40B4-BE49-F238E27FC236}">
                <a16:creationId xmlns:a16="http://schemas.microsoft.com/office/drawing/2014/main" id="{43854156-1399-9016-BDBA-8C80710C3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39" y="1611691"/>
            <a:ext cx="6420922" cy="52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2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</p:spPr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4F6D18B-0399-55B9-FD83-C7EDF77FF0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789356" cy="1325563"/>
              </a:xfrm>
              <a:blipFill>
                <a:blip r:embed="rId2"/>
                <a:stretch>
                  <a:fillRect l="-2318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0711" y="1859491"/>
                <a:ext cx="4955822" cy="4998509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É possível estender a análise com a </a:t>
                </a:r>
                <a:r>
                  <a:rPr lang="pt-BR" b="1" i="1" dirty="0"/>
                  <a:t>matriz de confusão </a:t>
                </a:r>
                <a:r>
                  <a:rPr lang="pt-BR" dirty="0"/>
                  <a:t>para o cenário </a:t>
                </a:r>
                <a:r>
                  <a:rPr lang="pt-BR" dirty="0" err="1"/>
                  <a:t>multiclasses</a:t>
                </a:r>
                <a:r>
                  <a:rPr lang="pt-BR" dirty="0"/>
                  <a:t> (i.e.,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).</a:t>
                </a:r>
              </a:p>
              <a:p>
                <a:r>
                  <a:rPr lang="pt-BR" dirty="0"/>
                  <a:t>Basta selecionar, uma vez, cada classe como sendo a classe positiva, enquanto todas as demais classes formam a classe negativa.</a:t>
                </a:r>
              </a:p>
              <a:p>
                <a:r>
                  <a:rPr lang="pt-BR" dirty="0"/>
                  <a:t>Vejamos um exemplo 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pt-BR" dirty="0"/>
                  <a:t>, ou seja,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6AE9087-3D2E-DF8E-D6D3-12EDE5437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0711" y="1859491"/>
                <a:ext cx="4955822" cy="4998509"/>
              </a:xfrm>
              <a:blipFill>
                <a:blip r:embed="rId3"/>
                <a:stretch>
                  <a:fillRect l="-2214" t="-1951" r="-3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706606"/>
                  </p:ext>
                </p:extLst>
              </p:nvPr>
            </p:nvGraphicFramePr>
            <p:xfrm>
              <a:off x="462847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325068-7110-8CDE-99D3-4E05F625B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706606"/>
                  </p:ext>
                </p:extLst>
              </p:nvPr>
            </p:nvGraphicFramePr>
            <p:xfrm>
              <a:off x="462847" y="2766990"/>
              <a:ext cx="6276622" cy="2933897"/>
            </p:xfrm>
            <a:graphic>
              <a:graphicData uri="http://schemas.openxmlformats.org/drawingml/2006/table">
                <a:tbl>
                  <a:tblPr/>
                  <a:tblGrid>
                    <a:gridCol w="1073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7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19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98713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870" r="-438994" b="-3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100870" r="-438994" b="-2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8713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692" t="-200870" r="-438994" b="-1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879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397" t="-501449" r="-2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4397" t="-501449" r="-100862" b="-128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4397" t="-501449" r="-862" b="-128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879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/>
              <p:nvPr/>
            </p:nvSpPr>
            <p:spPr>
              <a:xfrm>
                <a:off x="2506136" y="2305325"/>
                <a:ext cx="4233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882695-5DE1-C1D3-36F2-0FBA637AB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136" y="2305325"/>
                <a:ext cx="4233333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031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Matriz de confusão para caso multiclasses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F3810FD-8C1E-E235-CDF3-A845D40ED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74397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49053F-BDE4-C8D3-A996-B46C55089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74397"/>
                  </p:ext>
                </p:extLst>
              </p:nvPr>
            </p:nvGraphicFramePr>
            <p:xfrm>
              <a:off x="349958" y="2834725"/>
              <a:ext cx="5610576" cy="3040125"/>
            </p:xfrm>
            <a:graphic>
              <a:graphicData uri="http://schemas.openxmlformats.org/drawingml/2006/table">
                <a:tbl>
                  <a:tblPr/>
                  <a:tblGrid>
                    <a:gridCol w="10837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03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7092" r="-515702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41121" r="-515702" b="-2532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934" t="-182979" r="-515702" b="-921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4231" t="-725455" r="-200000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5411" t="-725455" r="-100966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45411" t="-725455" r="-966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998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7976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effectLst/>
                            </a:rPr>
                            <a:t>-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+ </a:t>
                          </a:r>
                          <a:r>
                            <a:rPr lang="pt-BR" sz="18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b="0" dirty="0">
                              <a:effectLst/>
                            </a:rPr>
                            <a:t>)</a:t>
                          </a:r>
                          <a:endParaRPr lang="pt-BR" sz="1800" b="1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4FF6500-B127-E5EB-2288-D345D9AB5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9986"/>
                  </p:ext>
                </p:extLst>
              </p:nvPr>
            </p:nvGraphicFramePr>
            <p:xfrm>
              <a:off x="6355645" y="2834725"/>
              <a:ext cx="5610577" cy="3040125"/>
            </p:xfrm>
            <a:graphic>
              <a:graphicData uri="http://schemas.openxmlformats.org/drawingml/2006/table">
                <a:tbl>
                  <a:tblPr/>
                  <a:tblGrid>
                    <a:gridCol w="112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51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21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61060">
                    <a:tc rowSpan="3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pt-BR" sz="1800" b="1" dirty="0">
                              <a:effectLst/>
                            </a:rPr>
                            <a:t>Classes </a:t>
                          </a:r>
                          <a:br>
                            <a:rPr lang="pt-BR" sz="1800" b="1" dirty="0">
                              <a:effectLst/>
                            </a:rPr>
                          </a:br>
                          <a:r>
                            <a:rPr lang="pt-BR" sz="1800" b="1" dirty="0">
                              <a:effectLst/>
                            </a:rPr>
                            <a:t>Estimadas</a:t>
                          </a:r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7092" r="-548246" b="-268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61060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106338" r="-548246" b="-1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(TN)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Negativo (FN)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9251">
                    <a:tc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158" t="-276415" r="-548246" b="-1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Falso </a:t>
                          </a:r>
                          <a:b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(FP)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Verdadeiro </a:t>
                          </a:r>
                          <a:b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pt-BR" sz="1800" b="1" dirty="0">
                              <a:solidFill>
                                <a:srgbClr val="00FF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Positivo (TP)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4377">
                    <a:tc rowSpan="2" gridSpan="2">
                      <a:txBody>
                        <a:bodyPr/>
                        <a:lstStyle/>
                        <a:p>
                          <a:pPr rtl="0" fontAlgn="b"/>
                          <a:endParaRPr lang="pt-BR" sz="1800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4231" t="-725455" r="-200481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5411" t="-725455" r="-101449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411" t="-725455" r="-1449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4377">
                    <a:tc gridSpan="2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1" dirty="0">
                              <a:effectLst/>
                            </a:rPr>
                            <a:t>Classes Verdadeiras</a:t>
                          </a:r>
                        </a:p>
                      </a:txBody>
                      <a:tcPr marL="28575" marR="28575" marT="19050" marB="19050" anchor="b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/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/>
                  <a:t> é a positiva.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AE37-0B68-31FE-C4B4-15B3A38CF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466" y="2365178"/>
                <a:ext cx="3793067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/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/>
                  <a:t>Classe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/>
                  <a:t>é a positiva.</a:t>
                </a: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A95A716-2329-11F1-7CC2-2B3C42F20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155" y="2374387"/>
                <a:ext cx="3793067" cy="461665"/>
              </a:xfrm>
              <a:prstGeom prst="rect">
                <a:avLst/>
              </a:prstGeom>
              <a:blipFill>
                <a:blip r:embed="rId6"/>
                <a:stretch>
                  <a:fillRect t="-9211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4268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13480</TotalTime>
  <Words>1696</Words>
  <Application>Microsoft Office PowerPoint</Application>
  <PresentationFormat>Widescreen</PresentationFormat>
  <Paragraphs>196</Paragraphs>
  <Slides>21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Wingdings</vt:lpstr>
      <vt:lpstr>Tema do Office</vt:lpstr>
      <vt:lpstr>TP557 - Tópicos avançados em IoT e Machine Learning: Métricas para análise de classificadores</vt:lpstr>
      <vt:lpstr>O que vamos ver?</vt:lpstr>
      <vt:lpstr>Matriz de confusão</vt:lpstr>
      <vt:lpstr>Matriz de confusão</vt:lpstr>
      <vt:lpstr>Matriz de confusão</vt:lpstr>
      <vt:lpstr>Matriz de confusão para caso binário (Q=2)</vt:lpstr>
      <vt:lpstr>Matriz de confusão para caso binário (Q=2)</vt:lpstr>
      <vt:lpstr>Matriz de confusão para caso multiclasses (Q&gt;2)</vt:lpstr>
      <vt:lpstr>Matriz de confusão para caso multiclasses (Q&gt;2)</vt:lpstr>
      <vt:lpstr>Acurácia</vt:lpstr>
      <vt:lpstr>Acurácia</vt:lpstr>
      <vt:lpstr>Precisão</vt:lpstr>
      <vt:lpstr>Acurácia versus precisão</vt:lpstr>
      <vt:lpstr>Recall</vt:lpstr>
      <vt:lpstr>F1-score</vt:lpstr>
      <vt:lpstr>Exemplo</vt:lpstr>
      <vt:lpstr>Atividades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2316</cp:revision>
  <dcterms:created xsi:type="dcterms:W3CDTF">2020-01-20T13:50:05Z</dcterms:created>
  <dcterms:modified xsi:type="dcterms:W3CDTF">2023-09-27T02:23:25Z</dcterms:modified>
</cp:coreProperties>
</file>